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7" r:id="rId3"/>
    <p:sldId id="282" r:id="rId4"/>
    <p:sldId id="278" r:id="rId5"/>
    <p:sldId id="339" r:id="rId6"/>
    <p:sldId id="345" r:id="rId7"/>
    <p:sldId id="336" r:id="rId8"/>
    <p:sldId id="346" r:id="rId9"/>
    <p:sldId id="340" r:id="rId10"/>
    <p:sldId id="333" r:id="rId11"/>
    <p:sldId id="347" r:id="rId12"/>
    <p:sldId id="341" r:id="rId13"/>
    <p:sldId id="342" r:id="rId14"/>
    <p:sldId id="348" r:id="rId15"/>
    <p:sldId id="343" r:id="rId16"/>
    <p:sldId id="344" r:id="rId17"/>
    <p:sldId id="349" r:id="rId18"/>
    <p:sldId id="350" r:id="rId19"/>
    <p:sldId id="351" r:id="rId20"/>
    <p:sldId id="352" r:id="rId21"/>
    <p:sldId id="353" r:id="rId22"/>
    <p:sldId id="356" r:id="rId23"/>
    <p:sldId id="355" r:id="rId24"/>
    <p:sldId id="35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ECC2C-3932-4B1B-9DFE-5F957F58A890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3022C1-ED62-4FD2-A473-BD463761C2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120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8175F9-9005-4B12-121F-ADF76C43F8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8AFA79-025B-8218-19C3-2F6D025300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3FF6AE-8AB6-85BF-E521-F29B93F6B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666CB7-624B-127E-FEA1-A3B327E8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A41105-386E-5DBA-DDD3-9C83FDB59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154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F5370D-285A-F10A-4EBC-B462E467A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666190-F15E-19CE-465A-FFD1E06B56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3C684-689F-03FA-CF67-D19D65BC1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CE8BB5-02D6-01A2-6D5B-D2E90CB22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C0FC91-42F4-0CC4-5002-FF7ECFAC9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229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07D3CF-276C-D262-3671-8ECD9DBF89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83CA0EB-8988-4971-01F4-F09CDF9FD3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CA5962-5B97-5DCB-2FDE-6886B553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97886A-C6BB-987A-6C3E-64DE8358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8CD662-86A1-7124-87D9-9FA154E2B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748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8153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PPT模板网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2613D-9AEB-2CF3-985F-B2621225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2704EF-5888-5370-6290-8764B011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E3746A-8F24-790E-FCA1-1F412438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DD9109-83E2-BB53-CF7C-483852A7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141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A32FA-303B-F599-0FA6-B2CF85106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A50443-453B-6D83-74AA-171CE47DF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AD51E7-3A62-DF98-4E63-050B3E9ACF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17ABF2-9EA9-1C05-99D6-8042D2647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AB199-DADA-8CA4-D9B4-554486A73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208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9F9473-BFAB-EEA4-1BB0-FECF2758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6436A2-FD0B-4650-636E-330405BD19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A1F494-76B3-7B3F-E0DC-BD9E55E86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98D1A8-377F-0EA8-315C-C9E7A930E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95769E-7EE6-5DC5-05C6-5127EC0A7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981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C04C2-C490-3777-418C-065718ACE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96BEE-4AC9-C32F-F4A1-956A811EF0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5B8958B-55BE-5285-6D3F-06AB25A236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40E1A62-9462-B94A-022E-112FD38C8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4D8A19-A5C3-C3FD-8F04-9A8AB130A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BB6B7E-F7BE-F6D4-1EAD-0C2CD8D61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03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1414A-0154-5D0A-6F73-CD9AFDB268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70BB3E-0A85-AF71-A917-25339EF05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4C7FBF-3934-5E80-9810-AF9A1956A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0991884-C0E6-7C55-F771-1B17DF89A8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AC3F9F0-F894-1A43-85F5-667F6972D0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F05E809-60E2-4642-40FE-9C1FB7FAD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081DFE9-D863-0E0E-EE31-A83C35154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23BBAA0-589C-D28B-A8D8-44970B09A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235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1C726-5925-239F-2F61-3A3EF43A8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4E8A17F-F76C-D232-F656-08EFBD982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FB73C7-D99B-0A35-301A-F23C09533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DC0DE22-93DA-9FE8-5E84-2BC8B65BC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984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93778C9-8F55-F0D7-0955-C873ACC09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6197F1A-764D-2C5B-5FE3-70882CB45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6CDC14-425B-EABF-C33E-7FA1C171B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98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B2299A-208C-1AD2-5818-D882500DB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153A9-89B4-D128-2F30-A8C04ABAA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CA9FB69-4A56-BFEC-4AA5-F851DBA772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F6C54C-C25C-BD8B-7E30-02BE089B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B7C233-8482-76B0-25E4-E0394F66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E7D8BF2-D4FB-E5B2-8F3D-4470410E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19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2F6540-576D-42DF-B9FE-4B13B71E1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B132F72-7C61-FE06-5A73-8EB4E83FB6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B4BE78-8259-8846-EB0D-D017AD38C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7BC7BA-83CE-4B82-39D8-939E49A1B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55A50DF-7F66-8EF9-0812-5B24511BA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A581AD-6AD4-06F8-F595-06AB80D4A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53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8B91F0C-7C16-4495-A34A-C7BD987B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41D515-68CF-5E01-ABE8-51434BF84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043403-9D55-F07C-3FA1-1D37D9B9AFD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340AA-763F-42E0-AE46-00B3A079F3E9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0844A9-FE17-0A6A-B1D7-8575A09479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EA410A-C60E-9028-089E-C8F1812F34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EF5079-14AC-4D89-9067-C03CE9960F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055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07FBC-AEB8-40DE-A974-FBE03D79D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039C9-3866-4694-A96B-56B52D3B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1C62C0-6DDD-466A-9A6A-4C8E16CF4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C8BBC-7E6E-451C-8D0C-633163388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E968A-E39F-400B-BDB0-F8BD398B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411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HEJI-1">
            <a:extLst>
              <a:ext uri="{FF2B5EF4-FFF2-40B4-BE49-F238E27FC236}">
                <a16:creationId xmlns:a16="http://schemas.microsoft.com/office/drawing/2014/main" id="{7DD3B4DE-2C73-5D28-5977-D525B1AC95A4}"/>
              </a:ext>
            </a:extLst>
          </p:cNvPr>
          <p:cNvSpPr/>
          <p:nvPr/>
        </p:nvSpPr>
        <p:spPr>
          <a:xfrm>
            <a:off x="0" y="-61645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1" name="iSHEJI-2">
            <a:extLst>
              <a:ext uri="{FF2B5EF4-FFF2-40B4-BE49-F238E27FC236}">
                <a16:creationId xmlns:a16="http://schemas.microsoft.com/office/drawing/2014/main" id="{C3CD9DA2-619B-D2F2-C5DF-90EE568261DA}"/>
              </a:ext>
            </a:extLst>
          </p:cNvPr>
          <p:cNvSpPr/>
          <p:nvPr/>
        </p:nvSpPr>
        <p:spPr>
          <a:xfrm>
            <a:off x="0" y="1596541"/>
            <a:ext cx="9763685" cy="158895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7" name="iSHEJI-7">
            <a:extLst>
              <a:ext uri="{FF2B5EF4-FFF2-40B4-BE49-F238E27FC236}">
                <a16:creationId xmlns:a16="http://schemas.microsoft.com/office/drawing/2014/main" id="{C95719FB-5C56-3B98-58F4-CCC0AB909132}"/>
              </a:ext>
            </a:extLst>
          </p:cNvPr>
          <p:cNvSpPr txBox="1"/>
          <p:nvPr/>
        </p:nvSpPr>
        <p:spPr>
          <a:xfrm>
            <a:off x="7406560" y="3594288"/>
            <a:ext cx="235712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阿里巴巴普惠体 2.0 35 Thin"/>
                <a:cs typeface="阿里巴巴普惠体 2.0 35 Thin" panose="00020600040101010101" pitchFamily="18" charset="-122"/>
              </a:rPr>
              <a:t>魏青云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icrosoft YaHei"/>
              <a:ea typeface="阿里巴巴普惠体 2.0 35 Thin"/>
              <a:cs typeface="阿里巴巴普惠体 2.0 35 Thin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阿里巴巴普惠体 2.0 35 Thin"/>
                <a:cs typeface="阿里巴巴普惠体 2.0 35 Thin" panose="00020600040101010101" pitchFamily="18" charset="-122"/>
              </a:rPr>
              <a:t>2023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35 Thin" panose="00020600040101010101" pitchFamily="18" charset="-122"/>
              </a:rPr>
              <a:t>年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阿里巴巴普惠体 2.0 35 Thin"/>
                <a:cs typeface="阿里巴巴普惠体 2.0 35 Thin" panose="00020600040101010101" pitchFamily="18" charset="-122"/>
              </a:rPr>
              <a:t>9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35 Thin" panose="00020600040101010101" pitchFamily="18" charset="-122"/>
              </a:rPr>
              <a:t>月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icrosoft YaHei"/>
              <a:ea typeface="Microsoft YaHei"/>
              <a:cs typeface="阿里巴巴普惠体 2.0 35 Thin" panose="00020600040101010101" pitchFamily="18" charset="-122"/>
            </a:endParaRPr>
          </a:p>
        </p:txBody>
      </p:sp>
      <p:cxnSp>
        <p:nvCxnSpPr>
          <p:cNvPr id="19" name="iSHEJI-8">
            <a:extLst>
              <a:ext uri="{FF2B5EF4-FFF2-40B4-BE49-F238E27FC236}">
                <a16:creationId xmlns:a16="http://schemas.microsoft.com/office/drawing/2014/main" id="{164C3BDE-2041-1A9D-0386-AB00072E2776}"/>
              </a:ext>
            </a:extLst>
          </p:cNvPr>
          <p:cNvCxnSpPr>
            <a:cxnSpLocks/>
          </p:cNvCxnSpPr>
          <p:nvPr/>
        </p:nvCxnSpPr>
        <p:spPr>
          <a:xfrm>
            <a:off x="5735698" y="3531553"/>
            <a:ext cx="40279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SHEJI-5">
            <a:extLst>
              <a:ext uri="{FF2B5EF4-FFF2-40B4-BE49-F238E27FC236}">
                <a16:creationId xmlns:a16="http://schemas.microsoft.com/office/drawing/2014/main" id="{67E67238-DE18-02F2-A616-C734B85D80C6}"/>
              </a:ext>
            </a:extLst>
          </p:cNvPr>
          <p:cNvSpPr txBox="1"/>
          <p:nvPr/>
        </p:nvSpPr>
        <p:spPr>
          <a:xfrm>
            <a:off x="192872" y="1826542"/>
            <a:ext cx="9275197" cy="123110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使用多尺度分割和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CSF</a:t>
            </a:r>
            <a:r>
              <a:rPr lang="zh-CN" altLang="en-US" sz="4000" spc="0" dirty="0">
                <a:solidFill>
                  <a:srgbClr val="000000"/>
                </a:solidFill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曲线检测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不均匀光照下模糊缺陷</a:t>
            </a:r>
          </a:p>
        </p:txBody>
      </p:sp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4864ABE5-5E22-F9A6-DBF7-A604E7BF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306614" y="392735"/>
            <a:ext cx="22036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光照不均和小缺陷的矛盾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496F0B-8850-F740-A901-73C4D5B0BB4E}"/>
              </a:ext>
            </a:extLst>
          </p:cNvPr>
          <p:cNvSpPr txBox="1"/>
          <p:nvPr/>
        </p:nvSpPr>
        <p:spPr>
          <a:xfrm>
            <a:off x="1653556" y="2059365"/>
            <a:ext cx="2357094" cy="8309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低对比度小缺陷难以检测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E43DEFF-F568-FFA1-C24E-5C66FAD2CB50}"/>
              </a:ext>
            </a:extLst>
          </p:cNvPr>
          <p:cNvSpPr txBox="1"/>
          <p:nvPr/>
        </p:nvSpPr>
        <p:spPr>
          <a:xfrm>
            <a:off x="4445145" y="2088979"/>
            <a:ext cx="139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增强对比度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6F3263C8-78BE-AD87-5B24-874CD1FECD15}"/>
              </a:ext>
            </a:extLst>
          </p:cNvPr>
          <p:cNvCxnSpPr/>
          <p:nvPr/>
        </p:nvCxnSpPr>
        <p:spPr>
          <a:xfrm>
            <a:off x="4262587" y="2504477"/>
            <a:ext cx="1762018" cy="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94F7BFA-0F43-7F95-815C-8CBDBF598CD0}"/>
              </a:ext>
            </a:extLst>
          </p:cNvPr>
          <p:cNvSpPr txBox="1"/>
          <p:nvPr/>
        </p:nvSpPr>
        <p:spPr>
          <a:xfrm>
            <a:off x="6276542" y="2129572"/>
            <a:ext cx="2357094" cy="8309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不均匀的光源影响检测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DECCF54-BC57-5503-9EBD-EF99E1A46961}"/>
              </a:ext>
            </a:extLst>
          </p:cNvPr>
          <p:cNvSpPr txBox="1"/>
          <p:nvPr/>
        </p:nvSpPr>
        <p:spPr>
          <a:xfrm>
            <a:off x="6806489" y="4148191"/>
            <a:ext cx="139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消除光照不均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52DA6F2-DB20-5075-B49C-512A79A32A82}"/>
              </a:ext>
            </a:extLst>
          </p:cNvPr>
          <p:cNvCxnSpPr>
            <a:cxnSpLocks/>
          </p:cNvCxnSpPr>
          <p:nvPr/>
        </p:nvCxnSpPr>
        <p:spPr>
          <a:xfrm flipH="1">
            <a:off x="5512085" y="3303142"/>
            <a:ext cx="1946953" cy="169009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0E906B6-D1CF-C4EF-376C-C886C5A37B12}"/>
              </a:ext>
            </a:extLst>
          </p:cNvPr>
          <p:cNvSpPr txBox="1"/>
          <p:nvPr/>
        </p:nvSpPr>
        <p:spPr>
          <a:xfrm>
            <a:off x="4135661" y="5137751"/>
            <a:ext cx="2140881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小缺陷被破坏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B888F864-76D8-97EB-98BF-817203F713D2}"/>
              </a:ext>
            </a:extLst>
          </p:cNvPr>
          <p:cNvSpPr txBox="1"/>
          <p:nvPr/>
        </p:nvSpPr>
        <p:spPr>
          <a:xfrm>
            <a:off x="2378466" y="4027469"/>
            <a:ext cx="1396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无法检测</a:t>
            </a:r>
          </a:p>
        </p:txBody>
      </p: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DFDF713B-0371-36F0-BE10-C127FD6BA5A3}"/>
              </a:ext>
            </a:extLst>
          </p:cNvPr>
          <p:cNvCxnSpPr>
            <a:cxnSpLocks/>
          </p:cNvCxnSpPr>
          <p:nvPr/>
        </p:nvCxnSpPr>
        <p:spPr>
          <a:xfrm flipH="1" flipV="1">
            <a:off x="2832103" y="3061699"/>
            <a:ext cx="2140589" cy="1931541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16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5792"/>
            <a:ext cx="4006921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292689" y="582538"/>
            <a:ext cx="32827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动态观察和多尺度分割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92A376B-1D23-F73A-CFFF-D331E0BA4FD0}"/>
              </a:ext>
            </a:extLst>
          </p:cNvPr>
          <p:cNvSpPr txBox="1"/>
          <p:nvPr/>
        </p:nvSpPr>
        <p:spPr>
          <a:xfrm>
            <a:off x="179797" y="1336581"/>
            <a:ext cx="40069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人眼在观察时，注意区域、专注度等因素出于动态变化的过程，但最终我们会把观察到的缺陷都记录下来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1411C7-6A20-4A9D-FE62-A725B98115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47" y="2830562"/>
            <a:ext cx="3421419" cy="250592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907D4D2-2F84-3F71-8959-C219C1DA7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310" y="1262625"/>
            <a:ext cx="2957781" cy="21663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609969C-343B-8182-C92F-86389999F6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8516" y="1695079"/>
            <a:ext cx="1953461" cy="143648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D5CFA883-8C08-F8B9-5360-ED65A4DB07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310" y="4384384"/>
            <a:ext cx="2957780" cy="2161054"/>
          </a:xfrm>
          <a:prstGeom prst="rect">
            <a:avLst/>
          </a:prstGeom>
        </p:spPr>
      </p:pic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304D6C49-B6F4-C8D3-AEF9-B73DDF5F95B2}"/>
              </a:ext>
            </a:extLst>
          </p:cNvPr>
          <p:cNvCxnSpPr>
            <a:cxnSpLocks/>
          </p:cNvCxnSpPr>
          <p:nvPr/>
        </p:nvCxnSpPr>
        <p:spPr>
          <a:xfrm flipV="1">
            <a:off x="4155897" y="2440112"/>
            <a:ext cx="554804" cy="1176391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B12318A-B6B4-2595-8213-1AC46EF38018}"/>
              </a:ext>
            </a:extLst>
          </p:cNvPr>
          <p:cNvCxnSpPr>
            <a:cxnSpLocks/>
          </p:cNvCxnSpPr>
          <p:nvPr/>
        </p:nvCxnSpPr>
        <p:spPr>
          <a:xfrm>
            <a:off x="4186718" y="3775753"/>
            <a:ext cx="523983" cy="174566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473316D8-D7FC-3354-1060-2802DC49857A}"/>
              </a:ext>
            </a:extLst>
          </p:cNvPr>
          <p:cNvCxnSpPr>
            <a:cxnSpLocks/>
          </p:cNvCxnSpPr>
          <p:nvPr/>
        </p:nvCxnSpPr>
        <p:spPr>
          <a:xfrm>
            <a:off x="8085762" y="1967501"/>
            <a:ext cx="631860" cy="66268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ED75653-481A-FDAA-6300-0334374E12B1}"/>
              </a:ext>
            </a:extLst>
          </p:cNvPr>
          <p:cNvCxnSpPr>
            <a:cxnSpLocks/>
          </p:cNvCxnSpPr>
          <p:nvPr/>
        </p:nvCxnSpPr>
        <p:spPr>
          <a:xfrm flipV="1">
            <a:off x="6899097" y="2815151"/>
            <a:ext cx="1818525" cy="3164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24D482C9-EA27-7BFC-E2FE-E2749CF560F0}"/>
              </a:ext>
            </a:extLst>
          </p:cNvPr>
          <p:cNvSpPr txBox="1"/>
          <p:nvPr/>
        </p:nvSpPr>
        <p:spPr>
          <a:xfrm>
            <a:off x="10891977" y="2198670"/>
            <a:ext cx="1007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······</a:t>
            </a:r>
            <a:endParaRPr lang="zh-CN" altLang="en-US" sz="32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E420275-A281-6541-47DC-97975DAC6489}"/>
              </a:ext>
            </a:extLst>
          </p:cNvPr>
          <p:cNvSpPr txBox="1"/>
          <p:nvPr/>
        </p:nvSpPr>
        <p:spPr>
          <a:xfrm>
            <a:off x="8343894" y="5099407"/>
            <a:ext cx="10074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······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725077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多尺度分割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5639258-C6E7-BF1B-B036-84B699A89A83}"/>
              </a:ext>
            </a:extLst>
          </p:cNvPr>
          <p:cNvSpPr txBox="1"/>
          <p:nvPr/>
        </p:nvSpPr>
        <p:spPr>
          <a:xfrm>
            <a:off x="482136" y="1797977"/>
            <a:ext cx="4274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但是在这个方法中：在条件宽松时，会有一些背景像素被错误地选中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31FD88D-8CF1-3210-8E9F-9EEB463E5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87" y="2645593"/>
            <a:ext cx="4488294" cy="32753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9C717E-7A90-345E-CD2E-875DDD2C6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356" y="2645594"/>
            <a:ext cx="4455395" cy="32753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71B5FCF-1D0C-2FEB-2AE3-FF3C2CAC9591}"/>
              </a:ext>
            </a:extLst>
          </p:cNvPr>
          <p:cNvSpPr/>
          <p:nvPr/>
        </p:nvSpPr>
        <p:spPr>
          <a:xfrm>
            <a:off x="2455523" y="4496657"/>
            <a:ext cx="3083959" cy="177057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046947-B98D-A3A4-ECF8-7C81EC9E8680}"/>
              </a:ext>
            </a:extLst>
          </p:cNvPr>
          <p:cNvSpPr/>
          <p:nvPr/>
        </p:nvSpPr>
        <p:spPr>
          <a:xfrm>
            <a:off x="7678220" y="4433300"/>
            <a:ext cx="3083959" cy="177058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A000FEF-0839-B734-AA8D-825031FCA744}"/>
              </a:ext>
            </a:extLst>
          </p:cNvPr>
          <p:cNvSpPr txBox="1"/>
          <p:nvPr/>
        </p:nvSpPr>
        <p:spPr>
          <a:xfrm>
            <a:off x="8137133" y="6267236"/>
            <a:ext cx="308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检出了整个右下角</a:t>
            </a:r>
          </a:p>
        </p:txBody>
      </p:sp>
    </p:spTree>
    <p:extLst>
      <p:ext uri="{BB962C8B-B14F-4D97-AF65-F5344CB8AC3E}">
        <p14:creationId xmlns:p14="http://schemas.microsoft.com/office/powerpoint/2010/main" val="39155266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1" y="3159815"/>
            <a:ext cx="359917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CSF</a:t>
            </a: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的应用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78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339047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-65824" y="546623"/>
            <a:ext cx="352211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曲线与空间频率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D7CF5E-867D-434D-B1AF-1BF5483CD0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" r="59788" b="20060"/>
          <a:stretch/>
        </p:blipFill>
        <p:spPr>
          <a:xfrm>
            <a:off x="3262044" y="1777903"/>
            <a:ext cx="3995130" cy="3671208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5B31BB5B-70E9-2BB5-4A4E-7C4B7FEAF362}"/>
              </a:ext>
            </a:extLst>
          </p:cNvPr>
          <p:cNvCxnSpPr>
            <a:cxnSpLocks/>
          </p:cNvCxnSpPr>
          <p:nvPr/>
        </p:nvCxnSpPr>
        <p:spPr>
          <a:xfrm>
            <a:off x="3452115" y="5325637"/>
            <a:ext cx="5029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3E5CF79-FC63-FEC6-6C95-8C49EBCA1179}"/>
              </a:ext>
            </a:extLst>
          </p:cNvPr>
          <p:cNvCxnSpPr>
            <a:cxnSpLocks/>
          </p:cNvCxnSpPr>
          <p:nvPr/>
        </p:nvCxnSpPr>
        <p:spPr>
          <a:xfrm flipV="1">
            <a:off x="3452115" y="1541124"/>
            <a:ext cx="0" cy="37845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74798B48-3BC6-E42D-BEA5-5A72BA0287F7}"/>
              </a:ext>
            </a:extLst>
          </p:cNvPr>
          <p:cNvSpPr txBox="1"/>
          <p:nvPr/>
        </p:nvSpPr>
        <p:spPr>
          <a:xfrm>
            <a:off x="1964174" y="1613332"/>
            <a:ext cx="140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人眼敏感度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71F30B8-8747-4F1F-1545-0D772102A2AC}"/>
              </a:ext>
            </a:extLst>
          </p:cNvPr>
          <p:cNvSpPr txBox="1"/>
          <p:nvPr/>
        </p:nvSpPr>
        <p:spPr>
          <a:xfrm>
            <a:off x="7627042" y="4863972"/>
            <a:ext cx="121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空间频率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ACFF7AC-4A8C-788D-0329-FED41461B3E2}"/>
              </a:ext>
            </a:extLst>
          </p:cNvPr>
          <p:cNvSpPr txBox="1"/>
          <p:nvPr/>
        </p:nvSpPr>
        <p:spPr>
          <a:xfrm>
            <a:off x="3262044" y="5623503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实际上在这张图里，横坐标度量了空间尺度，纵坐标度量了灰度值</a:t>
            </a:r>
            <a:r>
              <a:rPr lang="en-US" altLang="zh-CN" dirty="0"/>
              <a:t>/</a:t>
            </a:r>
            <a:r>
              <a:rPr lang="zh-CN" altLang="en-US" dirty="0"/>
              <a:t>对比度，而敏感度是第三维</a:t>
            </a:r>
          </a:p>
        </p:txBody>
      </p:sp>
    </p:spTree>
    <p:extLst>
      <p:ext uri="{BB962C8B-B14F-4D97-AF65-F5344CB8AC3E}">
        <p14:creationId xmlns:p14="http://schemas.microsoft.com/office/powerpoint/2010/main" val="2396378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361650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191029" y="546623"/>
            <a:ext cx="32344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曲线与空间频率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E40A0B-F09C-6614-EFAB-D84D2556EA32}"/>
              </a:ext>
            </a:extLst>
          </p:cNvPr>
          <p:cNvSpPr txBox="1"/>
          <p:nvPr/>
        </p:nvSpPr>
        <p:spPr>
          <a:xfrm>
            <a:off x="416103" y="1351051"/>
            <a:ext cx="32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溯源到论文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E6AE3A1-7A70-42E9-77AD-163ACF8124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60" y="2098892"/>
            <a:ext cx="5512546" cy="26110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0493CA-B107-39A3-F983-F25BA33EB0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1079" y="2002788"/>
            <a:ext cx="3886228" cy="247175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FAA0263-8B8B-1A96-494A-A7714D6A02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103" y="4903657"/>
            <a:ext cx="7315836" cy="148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2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2" name="iSHEJI-1">
            <a:extLst>
              <a:ext uri="{FF2B5EF4-FFF2-40B4-BE49-F238E27FC236}">
                <a16:creationId xmlns:a16="http://schemas.microsoft.com/office/drawing/2014/main" id="{FCE5035A-C6E0-05CE-2486-F0B4FD2852DA}"/>
              </a:ext>
            </a:extLst>
          </p:cNvPr>
          <p:cNvSpPr/>
          <p:nvPr/>
        </p:nvSpPr>
        <p:spPr>
          <a:xfrm>
            <a:off x="0" y="310655"/>
            <a:ext cx="361650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" name="iSHEJI-3">
            <a:extLst>
              <a:ext uri="{FF2B5EF4-FFF2-40B4-BE49-F238E27FC236}">
                <a16:creationId xmlns:a16="http://schemas.microsoft.com/office/drawing/2014/main" id="{23A69607-5DF9-5C6C-A1CA-41B4386BB237}"/>
              </a:ext>
            </a:extLst>
          </p:cNvPr>
          <p:cNvSpPr txBox="1"/>
          <p:nvPr/>
        </p:nvSpPr>
        <p:spPr>
          <a:xfrm>
            <a:off x="191029" y="546623"/>
            <a:ext cx="32344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曲线与空间频率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308109-2F1F-839E-E862-23B16CC95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823" y="2360804"/>
            <a:ext cx="7315836" cy="148556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960CCEA-5AED-4353-587A-C06318668E02}"/>
              </a:ext>
            </a:extLst>
          </p:cNvPr>
          <p:cNvSpPr txBox="1"/>
          <p:nvPr/>
        </p:nvSpPr>
        <p:spPr>
          <a:xfrm>
            <a:off x="1808253" y="4676588"/>
            <a:ext cx="7741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输入包括三项数据：</a:t>
            </a:r>
            <a:r>
              <a:rPr lang="en-US" altLang="zh-CN" dirty="0"/>
              <a:t>μ</a:t>
            </a:r>
            <a:r>
              <a:rPr lang="zh-CN" altLang="en-US" dirty="0"/>
              <a:t>（空间频率），</a:t>
            </a:r>
            <a:r>
              <a:rPr lang="en-US" altLang="zh-CN" dirty="0"/>
              <a:t>X0</a:t>
            </a:r>
            <a:r>
              <a:rPr lang="zh-CN" altLang="en-US" dirty="0"/>
              <a:t>（观察最大角度），</a:t>
            </a:r>
            <a:r>
              <a:rPr lang="en-US" altLang="zh-CN" dirty="0"/>
              <a:t>L</a:t>
            </a:r>
            <a:r>
              <a:rPr lang="zh-CN" altLang="en-US" dirty="0"/>
              <a:t>（光源强度）</a:t>
            </a:r>
            <a:endParaRPr lang="en-US" altLang="zh-CN" dirty="0"/>
          </a:p>
          <a:p>
            <a:r>
              <a:rPr lang="zh-CN" altLang="en-US" dirty="0"/>
              <a:t>单位分别为  </a:t>
            </a:r>
            <a:r>
              <a:rPr lang="en-US" altLang="zh-CN" dirty="0"/>
              <a:t>cycles/degree</a:t>
            </a:r>
            <a:r>
              <a:rPr lang="zh-CN" altLang="en-US" dirty="0"/>
              <a:t>，</a:t>
            </a:r>
            <a:r>
              <a:rPr lang="en-US" altLang="zh-CN" dirty="0"/>
              <a:t>degree</a:t>
            </a:r>
            <a:r>
              <a:rPr lang="zh-CN" altLang="en-US" dirty="0"/>
              <a:t>，</a:t>
            </a:r>
            <a:r>
              <a:rPr lang="en-US" altLang="zh-CN" dirty="0"/>
              <a:t>luminance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196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4" name="iSHEJI-1">
            <a:extLst>
              <a:ext uri="{FF2B5EF4-FFF2-40B4-BE49-F238E27FC236}">
                <a16:creationId xmlns:a16="http://schemas.microsoft.com/office/drawing/2014/main" id="{899CABA6-9282-B0FF-7B3F-4E2A8317B519}"/>
              </a:ext>
            </a:extLst>
          </p:cNvPr>
          <p:cNvSpPr/>
          <p:nvPr/>
        </p:nvSpPr>
        <p:spPr>
          <a:xfrm>
            <a:off x="0" y="310655"/>
            <a:ext cx="361650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5" name="iSHEJI-3">
            <a:extLst>
              <a:ext uri="{FF2B5EF4-FFF2-40B4-BE49-F238E27FC236}">
                <a16:creationId xmlns:a16="http://schemas.microsoft.com/office/drawing/2014/main" id="{66D97546-42EE-CFBB-C4FF-D9E0E49772C7}"/>
              </a:ext>
            </a:extLst>
          </p:cNvPr>
          <p:cNvSpPr txBox="1"/>
          <p:nvPr/>
        </p:nvSpPr>
        <p:spPr>
          <a:xfrm>
            <a:off x="191029" y="546623"/>
            <a:ext cx="32344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曲线与空间频率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093F83-3942-3ABC-F8DA-4B92E8BFBE2F}"/>
              </a:ext>
            </a:extLst>
          </p:cNvPr>
          <p:cNvSpPr txBox="1"/>
          <p:nvPr/>
        </p:nvSpPr>
        <p:spPr>
          <a:xfrm>
            <a:off x="950360" y="1998323"/>
            <a:ext cx="60925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但是距离实际应用仍然存在距离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/>
              <a:t>wiki</a:t>
            </a:r>
            <a:r>
              <a:rPr lang="zh-CN" altLang="en-US" dirty="0"/>
              <a:t>，空间频率（</a:t>
            </a:r>
            <a:r>
              <a:rPr lang="en-US" altLang="zh-CN" dirty="0"/>
              <a:t>spatial frequency</a:t>
            </a:r>
            <a:r>
              <a:rPr lang="zh-CN" altLang="en-US" dirty="0"/>
              <a:t>）的定义为：在每单位长度上，出现几个同样的几何结构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而且在</a:t>
            </a:r>
            <a:r>
              <a:rPr lang="en-US" altLang="zh-CN" dirty="0"/>
              <a:t>CSF</a:t>
            </a:r>
            <a:r>
              <a:rPr lang="zh-CN" altLang="en-US" dirty="0"/>
              <a:t>曲线的测定实验中，</a:t>
            </a:r>
            <a:r>
              <a:rPr lang="en-US" altLang="zh-CN" dirty="0"/>
              <a:t>spatial frequency</a:t>
            </a:r>
            <a:r>
              <a:rPr lang="zh-CN" altLang="en-US" dirty="0"/>
              <a:t>用于描述实验中的光栅的密集程度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从频率域角度，缺陷图案是由多频率信号叠加形成，不存在单一可以“确认”的频率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81536BF-CFF5-AA70-920A-3E533FC5C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1433" y="1822462"/>
            <a:ext cx="4497461" cy="176381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FF7C816-3C0E-257F-94C7-FA5CD5D12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433" y="3790013"/>
            <a:ext cx="1769471" cy="176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654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2" name="iSHEJI-1">
            <a:extLst>
              <a:ext uri="{FF2B5EF4-FFF2-40B4-BE49-F238E27FC236}">
                <a16:creationId xmlns:a16="http://schemas.microsoft.com/office/drawing/2014/main" id="{0EC19EF4-AAB4-72B3-4D52-392D5D519B5A}"/>
              </a:ext>
            </a:extLst>
          </p:cNvPr>
          <p:cNvSpPr/>
          <p:nvPr/>
        </p:nvSpPr>
        <p:spPr>
          <a:xfrm>
            <a:off x="0" y="310655"/>
            <a:ext cx="361650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" name="iSHEJI-3">
            <a:extLst>
              <a:ext uri="{FF2B5EF4-FFF2-40B4-BE49-F238E27FC236}">
                <a16:creationId xmlns:a16="http://schemas.microsoft.com/office/drawing/2014/main" id="{FAFC3722-9945-A9B6-D43D-E5247C8F98B0}"/>
              </a:ext>
            </a:extLst>
          </p:cNvPr>
          <p:cNvSpPr txBox="1"/>
          <p:nvPr/>
        </p:nvSpPr>
        <p:spPr>
          <a:xfrm>
            <a:off x="191029" y="546623"/>
            <a:ext cx="32344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曲线与空间频率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4AF101-361A-CBA3-56DA-CEF7CFFA039A}"/>
                  </a:ext>
                </a:extLst>
              </p:cNvPr>
              <p:cNvSpPr txBox="1"/>
              <p:nvPr/>
            </p:nvSpPr>
            <p:spPr>
              <a:xfrm>
                <a:off x="929811" y="2640458"/>
                <a:ext cx="5183313" cy="2373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在最终使用时，我们认为单独分割出来的缺陷可以视为光栅条形的一部分（接近纯色），这样每幅缺陷图像的</a:t>
                </a:r>
                <a:r>
                  <a:rPr lang="en-US" altLang="zh-CN" dirty="0"/>
                  <a:t>spatial frequency</a:t>
                </a:r>
                <a:r>
                  <a:rPr lang="zh-CN" altLang="en-US" dirty="0"/>
                  <a:t>可以定义为：</a:t>
                </a:r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sz="3600" dirty="0"/>
                  <a:t>         μ</a:t>
                </a:r>
                <a:r>
                  <a:rPr lang="zh-CN" altLang="en-US" sz="3600" dirty="0"/>
                  <a:t> </a:t>
                </a:r>
                <a:r>
                  <a:rPr lang="en-US" altLang="zh-CN" sz="36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3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π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x</m:t>
                        </m:r>
                      </m:num>
                      <m:den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l-GR" altLang="zh-CN" sz="36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600" i="1" smtClean="0">
                            <a:latin typeface="Cambria Math" panose="02040503050406030204" pitchFamily="18" charset="0"/>
                          </a:rPr>
                          <m:t>8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3600" i="1">
                            <a:latin typeface="Cambria Math" panose="02040503050406030204" pitchFamily="18" charset="0"/>
                          </a:rPr>
                          <m:t>·</m:t>
                        </m:r>
                        <m:r>
                          <a:rPr lang="en-US" altLang="zh-CN" sz="3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3600" i="1">
                            <a:latin typeface="Cambria Math" panose="02040503050406030204" pitchFamily="18" charset="0"/>
                          </a:rPr>
                          <m:t>y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1C4AF101-361A-CBA3-56DA-CEF7CFFA0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811" y="2640458"/>
                <a:ext cx="5183313" cy="2373983"/>
              </a:xfrm>
              <a:prstGeom prst="rect">
                <a:avLst/>
              </a:prstGeom>
              <a:blipFill>
                <a:blip r:embed="rId3"/>
                <a:stretch>
                  <a:fillRect l="-1059" t="-12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等腰三角形 4">
            <a:extLst>
              <a:ext uri="{FF2B5EF4-FFF2-40B4-BE49-F238E27FC236}">
                <a16:creationId xmlns:a16="http://schemas.microsoft.com/office/drawing/2014/main" id="{5E13A05A-8C44-F995-9A51-DA5CBD2BD684}"/>
              </a:ext>
            </a:extLst>
          </p:cNvPr>
          <p:cNvSpPr/>
          <p:nvPr/>
        </p:nvSpPr>
        <p:spPr>
          <a:xfrm>
            <a:off x="7525821" y="1998323"/>
            <a:ext cx="2126750" cy="1629274"/>
          </a:xfrm>
          <a:prstGeom prst="triangl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3B39BE47-918F-6766-D117-C2F43C99C46D}"/>
              </a:ext>
            </a:extLst>
          </p:cNvPr>
          <p:cNvSpPr/>
          <p:nvPr/>
        </p:nvSpPr>
        <p:spPr>
          <a:xfrm>
            <a:off x="8358027" y="2342508"/>
            <a:ext cx="436652" cy="128428"/>
          </a:xfrm>
          <a:custGeom>
            <a:avLst/>
            <a:gdLst>
              <a:gd name="connsiteX0" fmla="*/ 0 w 436652"/>
              <a:gd name="connsiteY0" fmla="*/ 15411 h 179855"/>
              <a:gd name="connsiteX1" fmla="*/ 200346 w 436652"/>
              <a:gd name="connsiteY1" fmla="*/ 179798 h 179855"/>
              <a:gd name="connsiteX2" fmla="*/ 436652 w 436652"/>
              <a:gd name="connsiteY2" fmla="*/ 0 h 17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652" h="179855">
                <a:moveTo>
                  <a:pt x="0" y="15411"/>
                </a:moveTo>
                <a:cubicBezTo>
                  <a:pt x="63785" y="98889"/>
                  <a:pt x="127571" y="182367"/>
                  <a:pt x="200346" y="179798"/>
                </a:cubicBezTo>
                <a:cubicBezTo>
                  <a:pt x="273121" y="177229"/>
                  <a:pt x="394699" y="32535"/>
                  <a:pt x="436652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23ECC83-FB16-F846-1342-A4284F10C6E4}"/>
              </a:ext>
            </a:extLst>
          </p:cNvPr>
          <p:cNvCxnSpPr/>
          <p:nvPr/>
        </p:nvCxnSpPr>
        <p:spPr>
          <a:xfrm>
            <a:off x="8697074" y="2491484"/>
            <a:ext cx="683232" cy="719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0837A49-F158-1B43-6AAB-BF52D7BE97FE}"/>
              </a:ext>
            </a:extLst>
          </p:cNvPr>
          <p:cNvSpPr txBox="1"/>
          <p:nvPr/>
        </p:nvSpPr>
        <p:spPr>
          <a:xfrm>
            <a:off x="9493322" y="2419832"/>
            <a:ext cx="77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</a:t>
            </a:r>
            <a:r>
              <a:rPr lang="el-GR" altLang="zh-CN" dirty="0"/>
              <a:t>θ</a:t>
            </a:r>
            <a:r>
              <a:rPr lang="zh-CN" altLang="en-US" dirty="0"/>
              <a:t>度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E7BE7860-43CC-D775-28F0-8B10FB1D7B7A}"/>
              </a:ext>
            </a:extLst>
          </p:cNvPr>
          <p:cNvSpPr/>
          <p:nvPr/>
        </p:nvSpPr>
        <p:spPr>
          <a:xfrm rot="16200000">
            <a:off x="8440220" y="2983302"/>
            <a:ext cx="297951" cy="212674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5791BDA-7C6E-0DFB-B92A-E936412D96A4}"/>
              </a:ext>
            </a:extLst>
          </p:cNvPr>
          <p:cNvSpPr txBox="1"/>
          <p:nvPr/>
        </p:nvSpPr>
        <p:spPr>
          <a:xfrm>
            <a:off x="8468475" y="4281089"/>
            <a:ext cx="775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568EC1-CA7E-0E4D-5606-505E3006CCD1}"/>
              </a:ext>
            </a:extLst>
          </p:cNvPr>
          <p:cNvSpPr/>
          <p:nvPr/>
        </p:nvSpPr>
        <p:spPr>
          <a:xfrm>
            <a:off x="7931650" y="3503487"/>
            <a:ext cx="143838" cy="2568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6EF71437-7065-A876-134A-5CE56AA878BA}"/>
              </a:ext>
            </a:extLst>
          </p:cNvPr>
          <p:cNvSpPr/>
          <p:nvPr/>
        </p:nvSpPr>
        <p:spPr>
          <a:xfrm rot="16200000">
            <a:off x="7685722" y="4102530"/>
            <a:ext cx="635695" cy="14383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A8B2A8B-B4E1-E33E-43CC-24A78D8FD6F7}"/>
              </a:ext>
            </a:extLst>
          </p:cNvPr>
          <p:cNvSpPr txBox="1"/>
          <p:nvPr/>
        </p:nvSpPr>
        <p:spPr>
          <a:xfrm>
            <a:off x="7860159" y="4492297"/>
            <a:ext cx="286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60969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3287730" cy="860599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178187" y="525510"/>
            <a:ext cx="293135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利用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参与分割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454D687-3F6B-7829-9163-05A8D3711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2377" y="1055782"/>
            <a:ext cx="3287730" cy="24442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D3EAF1E-ECB8-E1E0-1AAB-C99CA0610BD5}"/>
              </a:ext>
            </a:extLst>
          </p:cNvPr>
          <p:cNvSpPr txBox="1"/>
          <p:nvPr/>
        </p:nvSpPr>
        <p:spPr>
          <a:xfrm>
            <a:off x="4796602" y="3554463"/>
            <a:ext cx="1708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显示了所有检测框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7E64721-E34C-029D-C0D8-88B8A43F9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2377" y="3906435"/>
            <a:ext cx="3287730" cy="24202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3ED416A-E084-B55E-DECD-4F52039C0F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08" y="1282073"/>
            <a:ext cx="2321111" cy="543551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09A786A4-69C3-7255-41CC-D873D54C2796}"/>
              </a:ext>
            </a:extLst>
          </p:cNvPr>
          <p:cNvSpPr txBox="1"/>
          <p:nvPr/>
        </p:nvSpPr>
        <p:spPr>
          <a:xfrm>
            <a:off x="4511497" y="6490265"/>
            <a:ext cx="29793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显示了</a:t>
            </a:r>
            <a:r>
              <a:rPr lang="en-US" altLang="zh-CN" sz="1400" dirty="0" err="1"/>
              <a:t>sens</a:t>
            </a:r>
            <a:r>
              <a:rPr lang="zh-CN" altLang="en-US" sz="1400" dirty="0"/>
              <a:t>低于阈值的检测框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B17008B-6913-B9F1-93CB-2B5E3ACD2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74757" y="2191789"/>
            <a:ext cx="4044717" cy="2995631"/>
          </a:xfrm>
          <a:prstGeom prst="rect">
            <a:avLst/>
          </a:prstGeom>
        </p:spPr>
      </p:pic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9D55725D-8A32-A703-2581-D07C33059CB2}"/>
              </a:ext>
            </a:extLst>
          </p:cNvPr>
          <p:cNvCxnSpPr>
            <a:cxnSpLocks/>
          </p:cNvCxnSpPr>
          <p:nvPr/>
        </p:nvCxnSpPr>
        <p:spPr>
          <a:xfrm>
            <a:off x="7424952" y="2342508"/>
            <a:ext cx="420508" cy="127913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6416117-F2CB-51E5-5D62-FF50555E5731}"/>
              </a:ext>
            </a:extLst>
          </p:cNvPr>
          <p:cNvCxnSpPr>
            <a:cxnSpLocks/>
          </p:cNvCxnSpPr>
          <p:nvPr/>
        </p:nvCxnSpPr>
        <p:spPr>
          <a:xfrm flipV="1">
            <a:off x="7519987" y="3965825"/>
            <a:ext cx="320454" cy="13675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D582AE50-BBCF-144E-4AE4-F6A3BADE46F6}"/>
              </a:ext>
            </a:extLst>
          </p:cNvPr>
          <p:cNvCxnSpPr>
            <a:cxnSpLocks/>
          </p:cNvCxnSpPr>
          <p:nvPr/>
        </p:nvCxnSpPr>
        <p:spPr>
          <a:xfrm>
            <a:off x="3062108" y="3661026"/>
            <a:ext cx="662274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625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iSHEJI-1">
            <a:extLst>
              <a:ext uri="{FF2B5EF4-FFF2-40B4-BE49-F238E27FC236}">
                <a16:creationId xmlns:a16="http://schemas.microsoft.com/office/drawing/2014/main" id="{EE0C8FCC-8911-8E6E-837E-970DFFF32598}"/>
              </a:ext>
            </a:extLst>
          </p:cNvPr>
          <p:cNvSpPr/>
          <p:nvPr/>
        </p:nvSpPr>
        <p:spPr>
          <a:xfrm>
            <a:off x="0" y="1258827"/>
            <a:ext cx="4977114" cy="12850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6" name="iSHEJI-3">
            <a:extLst>
              <a:ext uri="{FF2B5EF4-FFF2-40B4-BE49-F238E27FC236}">
                <a16:creationId xmlns:a16="http://schemas.microsoft.com/office/drawing/2014/main" id="{DF66CA8B-5DCB-8A4F-CEF6-FBB73244FA73}"/>
              </a:ext>
            </a:extLst>
          </p:cNvPr>
          <p:cNvSpPr/>
          <p:nvPr/>
        </p:nvSpPr>
        <p:spPr>
          <a:xfrm>
            <a:off x="2549035" y="1450606"/>
            <a:ext cx="204275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atalogue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4">
            <a:extLst>
              <a:ext uri="{FF2B5EF4-FFF2-40B4-BE49-F238E27FC236}">
                <a16:creationId xmlns:a16="http://schemas.microsoft.com/office/drawing/2014/main" id="{3B7EC32D-ACAA-DF6B-0EE5-32A965318B9F}"/>
              </a:ext>
            </a:extLst>
          </p:cNvPr>
          <p:cNvSpPr/>
          <p:nvPr/>
        </p:nvSpPr>
        <p:spPr>
          <a:xfrm>
            <a:off x="6283279" y="1522574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5DEE502C-1DA1-1416-074E-B17D30CE729C}"/>
              </a:ext>
            </a:extLst>
          </p:cNvPr>
          <p:cNvSpPr txBox="1"/>
          <p:nvPr/>
        </p:nvSpPr>
        <p:spPr>
          <a:xfrm>
            <a:off x="6774556" y="1573717"/>
            <a:ext cx="19800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回顾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3" name="iSHEJI-7">
            <a:extLst>
              <a:ext uri="{FF2B5EF4-FFF2-40B4-BE49-F238E27FC236}">
                <a16:creationId xmlns:a16="http://schemas.microsoft.com/office/drawing/2014/main" id="{5421CFED-66F3-9A9E-86AB-8BABA71D46B5}"/>
              </a:ext>
            </a:extLst>
          </p:cNvPr>
          <p:cNvSpPr txBox="1"/>
          <p:nvPr/>
        </p:nvSpPr>
        <p:spPr>
          <a:xfrm>
            <a:off x="6774556" y="2437505"/>
            <a:ext cx="31049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结构</a:t>
            </a:r>
          </a:p>
        </p:txBody>
      </p:sp>
      <p:sp>
        <p:nvSpPr>
          <p:cNvPr id="25" name="iSHEJI-9">
            <a:extLst>
              <a:ext uri="{FF2B5EF4-FFF2-40B4-BE49-F238E27FC236}">
                <a16:creationId xmlns:a16="http://schemas.microsoft.com/office/drawing/2014/main" id="{8CE002D3-02F0-20E5-9659-90825A8A85A0}"/>
              </a:ext>
            </a:extLst>
          </p:cNvPr>
          <p:cNvSpPr/>
          <p:nvPr/>
        </p:nvSpPr>
        <p:spPr>
          <a:xfrm>
            <a:off x="6300662" y="2375950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10">
            <a:extLst>
              <a:ext uri="{FF2B5EF4-FFF2-40B4-BE49-F238E27FC236}">
                <a16:creationId xmlns:a16="http://schemas.microsoft.com/office/drawing/2014/main" id="{56D90271-3AB7-7EB9-BF7C-79C7145CA709}"/>
              </a:ext>
            </a:extLst>
          </p:cNvPr>
          <p:cNvSpPr txBox="1"/>
          <p:nvPr/>
        </p:nvSpPr>
        <p:spPr>
          <a:xfrm>
            <a:off x="6774556" y="3424404"/>
            <a:ext cx="34569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动态观察与多尺度分割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12">
            <a:extLst>
              <a:ext uri="{FF2B5EF4-FFF2-40B4-BE49-F238E27FC236}">
                <a16:creationId xmlns:a16="http://schemas.microsoft.com/office/drawing/2014/main" id="{B9C881B6-F231-7D9B-7744-78001C670756}"/>
              </a:ext>
            </a:extLst>
          </p:cNvPr>
          <p:cNvSpPr/>
          <p:nvPr/>
        </p:nvSpPr>
        <p:spPr>
          <a:xfrm>
            <a:off x="6286361" y="3363789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2" name="iSHEJI-16">
            <a:extLst>
              <a:ext uri="{FF2B5EF4-FFF2-40B4-BE49-F238E27FC236}">
                <a16:creationId xmlns:a16="http://schemas.microsoft.com/office/drawing/2014/main" id="{FD325BB2-7D2F-2CA7-3B72-819899B9A371}"/>
              </a:ext>
            </a:extLst>
          </p:cNvPr>
          <p:cNvSpPr/>
          <p:nvPr/>
        </p:nvSpPr>
        <p:spPr>
          <a:xfrm>
            <a:off x="3172784" y="1817503"/>
            <a:ext cx="1419003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2" name="iSHEJI-10">
            <a:extLst>
              <a:ext uri="{FF2B5EF4-FFF2-40B4-BE49-F238E27FC236}">
                <a16:creationId xmlns:a16="http://schemas.microsoft.com/office/drawing/2014/main" id="{40F6DEA7-3E67-2942-D5EC-B4D25D9B40F2}"/>
              </a:ext>
            </a:extLst>
          </p:cNvPr>
          <p:cNvSpPr txBox="1"/>
          <p:nvPr/>
        </p:nvSpPr>
        <p:spPr>
          <a:xfrm>
            <a:off x="6757172" y="4409422"/>
            <a:ext cx="3296257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CSF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的应用</a:t>
            </a:r>
          </a:p>
        </p:txBody>
      </p:sp>
      <p:sp>
        <p:nvSpPr>
          <p:cNvPr id="3" name="iSHEJI-12">
            <a:extLst>
              <a:ext uri="{FF2B5EF4-FFF2-40B4-BE49-F238E27FC236}">
                <a16:creationId xmlns:a16="http://schemas.microsoft.com/office/drawing/2014/main" id="{0EE7D7D6-93C7-74C4-E24E-7D9C5A3EBE5D}"/>
              </a:ext>
            </a:extLst>
          </p:cNvPr>
          <p:cNvSpPr/>
          <p:nvPr/>
        </p:nvSpPr>
        <p:spPr>
          <a:xfrm>
            <a:off x="6283279" y="4347866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4.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733B4F32-8737-0E76-3395-3EFB9A08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5" name="iSHEJI-10">
            <a:extLst>
              <a:ext uri="{FF2B5EF4-FFF2-40B4-BE49-F238E27FC236}">
                <a16:creationId xmlns:a16="http://schemas.microsoft.com/office/drawing/2014/main" id="{A8E7564B-ED4F-F998-23F5-4F3D40658352}"/>
              </a:ext>
            </a:extLst>
          </p:cNvPr>
          <p:cNvSpPr txBox="1"/>
          <p:nvPr/>
        </p:nvSpPr>
        <p:spPr>
          <a:xfrm>
            <a:off x="6757172" y="5396321"/>
            <a:ext cx="2446459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总结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 &amp;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改进方向</a:t>
            </a:r>
          </a:p>
        </p:txBody>
      </p:sp>
      <p:sp>
        <p:nvSpPr>
          <p:cNvPr id="6" name="iSHEJI-12">
            <a:extLst>
              <a:ext uri="{FF2B5EF4-FFF2-40B4-BE49-F238E27FC236}">
                <a16:creationId xmlns:a16="http://schemas.microsoft.com/office/drawing/2014/main" id="{C3FCC04E-9EA0-8096-A3BA-D51E5524695A}"/>
              </a:ext>
            </a:extLst>
          </p:cNvPr>
          <p:cNvSpPr/>
          <p:nvPr/>
        </p:nvSpPr>
        <p:spPr>
          <a:xfrm>
            <a:off x="6283279" y="5334765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5.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3FF6916-6B6C-8050-2757-8DDAECA6E503}"/>
              </a:ext>
            </a:extLst>
          </p:cNvPr>
          <p:cNvCxnSpPr>
            <a:cxnSpLocks/>
          </p:cNvCxnSpPr>
          <p:nvPr/>
        </p:nvCxnSpPr>
        <p:spPr>
          <a:xfrm>
            <a:off x="6096000" y="1321904"/>
            <a:ext cx="0" cy="4701209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58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3220948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51581" y="493528"/>
            <a:ext cx="30186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利用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参与分割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EF31D4E-0232-97CA-A016-80D3D653A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420" y="810144"/>
            <a:ext cx="7584739" cy="56174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503D8F2-266E-CFBE-F37A-E95404390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41" y="2478195"/>
            <a:ext cx="2956933" cy="216572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06B1578-1AA1-299C-E729-8288212ACD31}"/>
              </a:ext>
            </a:extLst>
          </p:cNvPr>
          <p:cNvSpPr/>
          <p:nvPr/>
        </p:nvSpPr>
        <p:spPr>
          <a:xfrm>
            <a:off x="281841" y="2486345"/>
            <a:ext cx="2939107" cy="2178122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A2EE73F-00A9-B130-DDDD-9268A16BB4EE}"/>
              </a:ext>
            </a:extLst>
          </p:cNvPr>
          <p:cNvCxnSpPr/>
          <p:nvPr/>
        </p:nvCxnSpPr>
        <p:spPr>
          <a:xfrm flipV="1">
            <a:off x="3323690" y="1213480"/>
            <a:ext cx="765425" cy="14578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ED722F2-72EE-9EB7-1859-76F7163E1E15}"/>
              </a:ext>
            </a:extLst>
          </p:cNvPr>
          <p:cNvCxnSpPr>
            <a:cxnSpLocks/>
          </p:cNvCxnSpPr>
          <p:nvPr/>
        </p:nvCxnSpPr>
        <p:spPr>
          <a:xfrm>
            <a:off x="3408297" y="4515492"/>
            <a:ext cx="680818" cy="176201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132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05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1" y="3159815"/>
            <a:ext cx="359917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总结</a:t>
            </a:r>
            <a:r>
              <a:rPr lang="en-US" altLang="zh-CN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&amp;</a:t>
            </a: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改进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758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12883" y="546623"/>
            <a:ext cx="1847432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总结与改进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285E98C-6261-E08D-B7CA-0F4C26943183}"/>
              </a:ext>
            </a:extLst>
          </p:cNvPr>
          <p:cNvSpPr txBox="1"/>
          <p:nvPr/>
        </p:nvSpPr>
        <p:spPr>
          <a:xfrm>
            <a:off x="842481" y="1869896"/>
            <a:ext cx="1073649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存在的问题：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少量的误检（而且在后续的贝叶斯分级中和极淡的缺陷难以区分，可能都被分为</a:t>
            </a:r>
            <a:r>
              <a:rPr lang="en-US" altLang="zh-CN" dirty="0">
                <a:sym typeface="Wingdings" panose="05000000000000000000" pitchFamily="2" charset="2"/>
              </a:rPr>
              <a:t>0</a:t>
            </a:r>
            <a:r>
              <a:rPr lang="zh-CN" altLang="en-US" dirty="0">
                <a:sym typeface="Wingdings" panose="05000000000000000000" pitchFamily="2" charset="2"/>
              </a:rPr>
              <a:t>级）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                 </a:t>
            </a:r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部分检测框过于宽松（因为当周边处于亮区，由包含着比较大的缺陷时，可以通过</a:t>
            </a:r>
            <a:r>
              <a:rPr lang="en-US" altLang="zh-CN" dirty="0">
                <a:sym typeface="Wingdings" panose="05000000000000000000" pitchFamily="2" charset="2"/>
              </a:rPr>
              <a:t>CSF</a:t>
            </a:r>
            <a:r>
              <a:rPr lang="zh-CN" altLang="en-US" dirty="0">
                <a:sym typeface="Wingdings" panose="05000000000000000000" pitchFamily="2" charset="2"/>
              </a:rPr>
              <a:t>滤除）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                 </a:t>
            </a:r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有些</a:t>
            </a:r>
            <a:r>
              <a:rPr lang="en-US" altLang="zh-CN" dirty="0" err="1">
                <a:sym typeface="Wingdings" panose="05000000000000000000" pitchFamily="2" charset="2"/>
              </a:rPr>
              <a:t>sens</a:t>
            </a:r>
            <a:r>
              <a:rPr lang="zh-CN" altLang="en-US" dirty="0">
                <a:sym typeface="Wingdings" panose="05000000000000000000" pitchFamily="2" charset="2"/>
              </a:rPr>
              <a:t>不合理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改进：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                 </a:t>
            </a:r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对于空间频率的理解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                 </a:t>
            </a:r>
            <a:r>
              <a:rPr lang="zh-CN" altLang="en-US" dirty="0">
                <a:sym typeface="Wingdings" panose="05000000000000000000" pitchFamily="2" charset="2"/>
              </a:rPr>
              <a:t>在公式中</a:t>
            </a:r>
            <a:r>
              <a:rPr lang="en-US" altLang="zh-CN" dirty="0">
                <a:sym typeface="Wingdings" panose="05000000000000000000" pitchFamily="2" charset="2"/>
              </a:rPr>
              <a:t>L</a:t>
            </a:r>
            <a:r>
              <a:rPr lang="zh-CN" altLang="en-US" dirty="0">
                <a:sym typeface="Wingdings" panose="05000000000000000000" pitchFamily="2" charset="2"/>
              </a:rPr>
              <a:t>的单位是流明，但是在计算中使用了灰度值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8679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&amp;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改进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FC88D49-17C3-8070-5DFA-A5067D563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399" y="1151664"/>
            <a:ext cx="7020869" cy="519985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AFBBF47-00FF-DD3E-0317-A4C06CA1A8E4}"/>
              </a:ext>
            </a:extLst>
          </p:cNvPr>
          <p:cNvSpPr/>
          <p:nvPr/>
        </p:nvSpPr>
        <p:spPr>
          <a:xfrm>
            <a:off x="8018980" y="6154220"/>
            <a:ext cx="523982" cy="34932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47740E2-62FF-E697-F2E3-F3FCDFB2F703}"/>
              </a:ext>
            </a:extLst>
          </p:cNvPr>
          <p:cNvCxnSpPr/>
          <p:nvPr/>
        </p:nvCxnSpPr>
        <p:spPr>
          <a:xfrm flipH="1" flipV="1">
            <a:off x="2334705" y="5584004"/>
            <a:ext cx="5632904" cy="67809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C5DF97DC-45F5-374C-6817-7A9AF0680E95}"/>
              </a:ext>
            </a:extLst>
          </p:cNvPr>
          <p:cNvSpPr txBox="1"/>
          <p:nvPr/>
        </p:nvSpPr>
        <p:spPr>
          <a:xfrm>
            <a:off x="1669550" y="5399338"/>
            <a:ext cx="816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误检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D50CF05-6F3A-BA5B-C896-462579CAD551}"/>
              </a:ext>
            </a:extLst>
          </p:cNvPr>
          <p:cNvSpPr/>
          <p:nvPr/>
        </p:nvSpPr>
        <p:spPr>
          <a:xfrm>
            <a:off x="8542962" y="5399338"/>
            <a:ext cx="2770598" cy="115367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FEDA679-BCFB-C8F3-E89B-F8DD2BDFAE42}"/>
              </a:ext>
            </a:extLst>
          </p:cNvPr>
          <p:cNvCxnSpPr>
            <a:cxnSpLocks/>
          </p:cNvCxnSpPr>
          <p:nvPr/>
        </p:nvCxnSpPr>
        <p:spPr>
          <a:xfrm flipH="1" flipV="1">
            <a:off x="2479845" y="4776265"/>
            <a:ext cx="5976516" cy="102863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15B8138-092D-9FF5-1443-395C994B1BFB}"/>
              </a:ext>
            </a:extLst>
          </p:cNvPr>
          <p:cNvSpPr txBox="1"/>
          <p:nvPr/>
        </p:nvSpPr>
        <p:spPr>
          <a:xfrm>
            <a:off x="955732" y="4606239"/>
            <a:ext cx="1593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宽松的检测框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EB343B8-F3FF-EDC2-9A8F-6D9A90B868CD}"/>
              </a:ext>
            </a:extLst>
          </p:cNvPr>
          <p:cNvSpPr/>
          <p:nvPr/>
        </p:nvSpPr>
        <p:spPr>
          <a:xfrm>
            <a:off x="7661953" y="4525150"/>
            <a:ext cx="794408" cy="50223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845C3D3E-E290-4059-C22A-24E46EC130CB}"/>
              </a:ext>
            </a:extLst>
          </p:cNvPr>
          <p:cNvCxnSpPr>
            <a:cxnSpLocks/>
          </p:cNvCxnSpPr>
          <p:nvPr/>
        </p:nvCxnSpPr>
        <p:spPr>
          <a:xfrm flipH="1" flipV="1">
            <a:off x="1810723" y="3399527"/>
            <a:ext cx="5694549" cy="139137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6D47D33-E0F7-9BC2-E0EC-AEC641C15508}"/>
              </a:ext>
            </a:extLst>
          </p:cNvPr>
          <p:cNvSpPr txBox="1"/>
          <p:nvPr/>
        </p:nvSpPr>
        <p:spPr>
          <a:xfrm>
            <a:off x="364733" y="2973418"/>
            <a:ext cx="15513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肉眼几乎不可见的缺陷，但</a:t>
            </a:r>
            <a:r>
              <a:rPr lang="en-US" altLang="zh-CN" dirty="0" err="1"/>
              <a:t>sens</a:t>
            </a:r>
            <a:r>
              <a:rPr lang="zh-CN" altLang="en-US" dirty="0"/>
              <a:t>很高</a:t>
            </a:r>
          </a:p>
        </p:txBody>
      </p:sp>
    </p:spTree>
    <p:extLst>
      <p:ext uri="{BB962C8B-B14F-4D97-AF65-F5344CB8AC3E}">
        <p14:creationId xmlns:p14="http://schemas.microsoft.com/office/powerpoint/2010/main" val="25381630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01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59815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回顾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597818" y="546623"/>
            <a:ext cx="15903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回顾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0497F8-B62E-DC83-56C9-C8A02ADBFE37}"/>
              </a:ext>
            </a:extLst>
          </p:cNvPr>
          <p:cNvSpPr txBox="1"/>
          <p:nvPr/>
        </p:nvSpPr>
        <p:spPr>
          <a:xfrm>
            <a:off x="453349" y="1449448"/>
            <a:ext cx="819235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【1】</a:t>
            </a:r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针对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对比度更低，更模糊的缺陷的检测</a:t>
            </a:r>
          </a:p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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匹配人的感知特性</a:t>
            </a:r>
          </a:p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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人认为没问题，就是没问题</a:t>
            </a:r>
          </a:p>
          <a:p>
            <a:pPr algn="just"/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endParaRPr lang="en-US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【2】</a:t>
            </a: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线状等别的形状</a:t>
            </a:r>
            <a:endParaRPr lang="en-US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4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【3】</a:t>
            </a:r>
            <a:r>
              <a:rPr lang="zh-CN" altLang="en-US" sz="2400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参考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对比度敏感度函数</a:t>
            </a:r>
          </a:p>
          <a:p>
            <a:pPr marL="266700" algn="just"/>
            <a:r>
              <a:rPr lang="en-US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	</a:t>
            </a:r>
            <a:r>
              <a:rPr lang="zh-CN" altLang="zh-CN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不同大小的缺陷，针对不同的对比度，针对不同的大小，人的敏感度是不同的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537328D-9B39-61B5-7208-7C413EBF9F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775" b="18927"/>
          <a:stretch/>
        </p:blipFill>
        <p:spPr>
          <a:xfrm>
            <a:off x="7995683" y="1759449"/>
            <a:ext cx="3367536" cy="316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15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59815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结构</a:t>
            </a: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5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613229" y="546623"/>
            <a:ext cx="15903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结构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0C4F639-2BFA-68DB-AF10-60AFE517208F}"/>
              </a:ext>
            </a:extLst>
          </p:cNvPr>
          <p:cNvSpPr txBox="1"/>
          <p:nvPr/>
        </p:nvSpPr>
        <p:spPr>
          <a:xfrm>
            <a:off x="426378" y="2644993"/>
            <a:ext cx="149488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多尺度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1A45E8-D192-72F9-2838-69AE399B7B60}"/>
              </a:ext>
            </a:extLst>
          </p:cNvPr>
          <p:cNvSpPr txBox="1"/>
          <p:nvPr/>
        </p:nvSpPr>
        <p:spPr>
          <a:xfrm>
            <a:off x="2976084" y="3319662"/>
            <a:ext cx="149488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CSF</a:t>
            </a:r>
            <a:r>
              <a:rPr lang="zh-CN" altLang="en-US" sz="2800" dirty="0"/>
              <a:t>滤除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01B0DB4-1033-9AC3-58ED-1EC9524CD3CC}"/>
              </a:ext>
            </a:extLst>
          </p:cNvPr>
          <p:cNvSpPr txBox="1"/>
          <p:nvPr/>
        </p:nvSpPr>
        <p:spPr>
          <a:xfrm>
            <a:off x="426377" y="3953236"/>
            <a:ext cx="149488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低标准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6698F40F-3E37-4652-E95B-5C2265D26205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921267" y="2906603"/>
            <a:ext cx="6575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79C0BC8-1F71-6705-C505-67FE10376D67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1921266" y="4214846"/>
            <a:ext cx="65754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E4B72C5-D353-AF75-BA26-127006417479}"/>
              </a:ext>
            </a:extLst>
          </p:cNvPr>
          <p:cNvCxnSpPr>
            <a:cxnSpLocks/>
          </p:cNvCxnSpPr>
          <p:nvPr/>
        </p:nvCxnSpPr>
        <p:spPr>
          <a:xfrm>
            <a:off x="2578815" y="2906603"/>
            <a:ext cx="0" cy="130824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DEEFA1E-F32D-DAD0-6801-7F75CD15A759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578815" y="3581272"/>
            <a:ext cx="39726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0C37F4A-8E30-65EF-D4B3-F7E8F0BFF81B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470973" y="3581272"/>
            <a:ext cx="133392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D6018D33-0D61-4D13-1708-559E815888F8}"/>
              </a:ext>
            </a:extLst>
          </p:cNvPr>
          <p:cNvSpPr txBox="1"/>
          <p:nvPr/>
        </p:nvSpPr>
        <p:spPr>
          <a:xfrm>
            <a:off x="6354571" y="2729248"/>
            <a:ext cx="149488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分级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409A867-65E1-33C5-B384-971B18433D93}"/>
              </a:ext>
            </a:extLst>
          </p:cNvPr>
          <p:cNvSpPr txBox="1"/>
          <p:nvPr/>
        </p:nvSpPr>
        <p:spPr>
          <a:xfrm>
            <a:off x="6354571" y="4059126"/>
            <a:ext cx="149488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分类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39456BF-11B0-1B39-A334-CB05AFFB89CF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5851138" y="2990858"/>
            <a:ext cx="50343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E937EACD-F019-93F6-3FF0-8C610CED84FE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5864838" y="4320736"/>
            <a:ext cx="48973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8D1EB198-D203-3D6C-9C46-9AE04A7B9682}"/>
              </a:ext>
            </a:extLst>
          </p:cNvPr>
          <p:cNvCxnSpPr>
            <a:cxnSpLocks/>
          </p:cNvCxnSpPr>
          <p:nvPr/>
        </p:nvCxnSpPr>
        <p:spPr>
          <a:xfrm>
            <a:off x="5851138" y="2958973"/>
            <a:ext cx="0" cy="1361763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8EB0BAE-EE64-4BD1-7989-950DD2904370}"/>
              </a:ext>
            </a:extLst>
          </p:cNvPr>
          <p:cNvSpPr txBox="1"/>
          <p:nvPr/>
        </p:nvSpPr>
        <p:spPr>
          <a:xfrm>
            <a:off x="8118296" y="2729248"/>
            <a:ext cx="149488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/>
              <a:t>贝叶斯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1411F3C-A4EF-D9EA-6FB8-C75B92E34938}"/>
              </a:ext>
            </a:extLst>
          </p:cNvPr>
          <p:cNvSpPr txBox="1"/>
          <p:nvPr/>
        </p:nvSpPr>
        <p:spPr>
          <a:xfrm>
            <a:off x="8118296" y="4059126"/>
            <a:ext cx="1494889" cy="523220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ResNet</a:t>
            </a:r>
            <a:endParaRPr lang="zh-CN" altLang="en-US" sz="2800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9AAB910-E4D0-2D23-8AEF-FBC6B87D6297}"/>
              </a:ext>
            </a:extLst>
          </p:cNvPr>
          <p:cNvSpPr txBox="1"/>
          <p:nvPr/>
        </p:nvSpPr>
        <p:spPr>
          <a:xfrm>
            <a:off x="4583999" y="3191392"/>
            <a:ext cx="1306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接入框架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6F896136-4E55-7232-6E72-15423C432AF0}"/>
              </a:ext>
            </a:extLst>
          </p:cNvPr>
          <p:cNvSpPr txBox="1"/>
          <p:nvPr/>
        </p:nvSpPr>
        <p:spPr>
          <a:xfrm>
            <a:off x="10238203" y="3178189"/>
            <a:ext cx="14948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/>
              <a:t>······</a:t>
            </a:r>
            <a:endParaRPr lang="zh-CN" altLang="en-US" sz="5400" b="1" dirty="0"/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E996D6C1-E627-A04D-84BC-8FEA8634AE90}"/>
              </a:ext>
            </a:extLst>
          </p:cNvPr>
          <p:cNvCxnSpPr>
            <a:cxnSpLocks/>
            <a:stCxn id="27" idx="3"/>
            <a:endCxn id="59" idx="1"/>
          </p:cNvCxnSpPr>
          <p:nvPr/>
        </p:nvCxnSpPr>
        <p:spPr>
          <a:xfrm>
            <a:off x="7849460" y="2990858"/>
            <a:ext cx="2688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D3DAA294-D955-6AB6-57E9-36DF204BD964}"/>
              </a:ext>
            </a:extLst>
          </p:cNvPr>
          <p:cNvCxnSpPr>
            <a:cxnSpLocks/>
            <a:stCxn id="28" idx="3"/>
            <a:endCxn id="60" idx="1"/>
          </p:cNvCxnSpPr>
          <p:nvPr/>
        </p:nvCxnSpPr>
        <p:spPr>
          <a:xfrm>
            <a:off x="7849460" y="4320736"/>
            <a:ext cx="26883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0359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1" y="3159815"/>
            <a:ext cx="3599179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动态观察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和多尺度分割</a:t>
            </a: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63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351141" y="423333"/>
            <a:ext cx="2114560" cy="116955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algn="ctr">
              <a:defRPr/>
            </a:pPr>
            <a:r>
              <a:rPr lang="zh-CN" altLang="en-US" sz="24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光照不均和小缺陷的矛盾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80E92F-A05B-E77D-EF14-89A0A5CDC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38" y="2527443"/>
            <a:ext cx="3856145" cy="28632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854235C-12BA-647F-3420-60CDBD92DE11}"/>
              </a:ext>
            </a:extLst>
          </p:cNvPr>
          <p:cNvSpPr txBox="1"/>
          <p:nvPr/>
        </p:nvSpPr>
        <p:spPr>
          <a:xfrm>
            <a:off x="652409" y="1640006"/>
            <a:ext cx="5351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面对对比度低的缺陷，本能的想法是增强图像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5C1753-260A-C8FA-717D-92291F70F5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098" y="830759"/>
            <a:ext cx="5627096" cy="5730737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D7C9118-281A-C181-04DD-85A7A9905B1E}"/>
              </a:ext>
            </a:extLst>
          </p:cNvPr>
          <p:cNvCxnSpPr>
            <a:cxnSpLocks/>
          </p:cNvCxnSpPr>
          <p:nvPr/>
        </p:nvCxnSpPr>
        <p:spPr>
          <a:xfrm>
            <a:off x="4669604" y="3959045"/>
            <a:ext cx="115584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33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306614" y="392735"/>
            <a:ext cx="22036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光照不均和小缺陷的矛盾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F4E05F-3252-772D-8F40-6F5345E8E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98" y="2315817"/>
            <a:ext cx="3454428" cy="25654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0496F0B-8850-F740-A901-73C4D5B0BB4E}"/>
              </a:ext>
            </a:extLst>
          </p:cNvPr>
          <p:cNvSpPr txBox="1"/>
          <p:nvPr/>
        </p:nvSpPr>
        <p:spPr>
          <a:xfrm>
            <a:off x="454612" y="1579065"/>
            <a:ext cx="3619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尝试多种方法消除光照不均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4B0F1D-D727-3A43-4DA6-6754657E7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45" y="2591890"/>
            <a:ext cx="2686884" cy="196893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7F7C39-819F-A3EE-1D4E-A8305858D8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6044" y="4597685"/>
            <a:ext cx="2653893" cy="196893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D3491EC-6678-BA03-E2AB-EDD7A33089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045" y="578511"/>
            <a:ext cx="2706848" cy="1976515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6D983CEE-D85D-E5BA-7257-A9718D2E1196}"/>
              </a:ext>
            </a:extLst>
          </p:cNvPr>
          <p:cNvCxnSpPr>
            <a:cxnSpLocks/>
          </p:cNvCxnSpPr>
          <p:nvPr/>
        </p:nvCxnSpPr>
        <p:spPr>
          <a:xfrm>
            <a:off x="4155897" y="3616503"/>
            <a:ext cx="6318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64E8CFE-F154-4343-759C-E0476B598FCE}"/>
              </a:ext>
            </a:extLst>
          </p:cNvPr>
          <p:cNvCxnSpPr>
            <a:cxnSpLocks/>
          </p:cNvCxnSpPr>
          <p:nvPr/>
        </p:nvCxnSpPr>
        <p:spPr>
          <a:xfrm>
            <a:off x="4900773" y="1674688"/>
            <a:ext cx="0" cy="419185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CB80E31-8606-9F2E-8D9E-D4B271C27862}"/>
              </a:ext>
            </a:extLst>
          </p:cNvPr>
          <p:cNvCxnSpPr>
            <a:cxnSpLocks/>
          </p:cNvCxnSpPr>
          <p:nvPr/>
        </p:nvCxnSpPr>
        <p:spPr>
          <a:xfrm>
            <a:off x="4929027" y="1662701"/>
            <a:ext cx="134334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5B97D41-A9A9-6456-E4A9-1240E5AA883D}"/>
              </a:ext>
            </a:extLst>
          </p:cNvPr>
          <p:cNvCxnSpPr>
            <a:cxnSpLocks/>
          </p:cNvCxnSpPr>
          <p:nvPr/>
        </p:nvCxnSpPr>
        <p:spPr>
          <a:xfrm>
            <a:off x="5046324" y="3616503"/>
            <a:ext cx="1226049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049A9A44-859C-FEAD-088A-C1A780ABE179}"/>
              </a:ext>
            </a:extLst>
          </p:cNvPr>
          <p:cNvCxnSpPr>
            <a:cxnSpLocks/>
          </p:cNvCxnSpPr>
          <p:nvPr/>
        </p:nvCxnSpPr>
        <p:spPr>
          <a:xfrm>
            <a:off x="4993240" y="5866544"/>
            <a:ext cx="1227762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D64A6835-DB5E-4D1C-9C47-F9B791FC9F2C}"/>
              </a:ext>
            </a:extLst>
          </p:cNvPr>
          <p:cNvSpPr txBox="1"/>
          <p:nvPr/>
        </p:nvSpPr>
        <p:spPr>
          <a:xfrm>
            <a:off x="5085552" y="991455"/>
            <a:ext cx="130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自适应直方图均衡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2179DE3-7930-A8DB-F18A-FCE61426A397}"/>
              </a:ext>
            </a:extLst>
          </p:cNvPr>
          <p:cNvSpPr txBox="1"/>
          <p:nvPr/>
        </p:nvSpPr>
        <p:spPr>
          <a:xfrm>
            <a:off x="5054080" y="2952209"/>
            <a:ext cx="130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直方图均衡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61422C01-EF8E-6067-059F-C37DF31667ED}"/>
              </a:ext>
            </a:extLst>
          </p:cNvPr>
          <p:cNvSpPr txBox="1"/>
          <p:nvPr/>
        </p:nvSpPr>
        <p:spPr>
          <a:xfrm>
            <a:off x="4997963" y="5220213"/>
            <a:ext cx="1308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均值迁移滤波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E11E2D-5F4B-1C8D-1142-5E6266FFBE65}"/>
              </a:ext>
            </a:extLst>
          </p:cNvPr>
          <p:cNvSpPr txBox="1"/>
          <p:nvPr/>
        </p:nvSpPr>
        <p:spPr>
          <a:xfrm>
            <a:off x="9294812" y="5919380"/>
            <a:ext cx="1792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均衡效果优秀，但是破坏了细节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E43DEFF-F568-FFA1-C24E-5C66FAD2CB50}"/>
              </a:ext>
            </a:extLst>
          </p:cNvPr>
          <p:cNvSpPr txBox="1"/>
          <p:nvPr/>
        </p:nvSpPr>
        <p:spPr>
          <a:xfrm>
            <a:off x="9344729" y="1637786"/>
            <a:ext cx="1792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残留的光斑仍然影响超像素分割的效果</a:t>
            </a:r>
          </a:p>
        </p:txBody>
      </p:sp>
    </p:spTree>
    <p:extLst>
      <p:ext uri="{BB962C8B-B14F-4D97-AF65-F5344CB8AC3E}">
        <p14:creationId xmlns:p14="http://schemas.microsoft.com/office/powerpoint/2010/main" val="343977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4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ABE35D"/>
      </a:accent1>
      <a:accent2>
        <a:srgbClr val="3F3F3F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4472C4"/>
      </a:hlink>
      <a:folHlink>
        <a:srgbClr val="BFBFBF"/>
      </a:folHlink>
    </a:clrScheme>
    <a:fontScheme name="爱设计_标准主题字体">
      <a:majorFont>
        <a:latin typeface="OPPOSans L"/>
        <a:ea typeface="OPPOSans L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16421</TotalTime>
  <Words>647</Words>
  <Application>Microsoft Office PowerPoint</Application>
  <PresentationFormat>宽屏</PresentationFormat>
  <Paragraphs>119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OPPOSans L</vt:lpstr>
      <vt:lpstr>阿里巴巴普惠体 2.0 35 Thin</vt:lpstr>
      <vt:lpstr>阿里巴巴普惠体 2.0 45 Light</vt:lpstr>
      <vt:lpstr>阿里巴巴普惠体 2.0 95 ExtraBold</vt:lpstr>
      <vt:lpstr>等线</vt:lpstr>
      <vt:lpstr>等线 Light</vt:lpstr>
      <vt:lpstr>宋体</vt:lpstr>
      <vt:lpstr>Microsoft YaHei</vt:lpstr>
      <vt:lpstr>Arial</vt:lpstr>
      <vt:lpstr>Cambria Math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魏 青云</dc:creator>
  <cp:lastModifiedBy>青云 魏</cp:lastModifiedBy>
  <cp:revision>7</cp:revision>
  <dcterms:created xsi:type="dcterms:W3CDTF">2023-08-31T07:47:44Z</dcterms:created>
  <dcterms:modified xsi:type="dcterms:W3CDTF">2023-10-10T07:50:57Z</dcterms:modified>
</cp:coreProperties>
</file>